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75" r:id="rId3"/>
    <p:sldId id="294" r:id="rId4"/>
    <p:sldId id="290" r:id="rId5"/>
    <p:sldId id="291" r:id="rId6"/>
    <p:sldId id="288" r:id="rId7"/>
    <p:sldId id="287" r:id="rId8"/>
    <p:sldId id="292" r:id="rId9"/>
    <p:sldId id="289" r:id="rId10"/>
    <p:sldId id="293" r:id="rId11"/>
    <p:sldId id="295" r:id="rId12"/>
    <p:sldId id="276" r:id="rId13"/>
    <p:sldId id="277" r:id="rId14"/>
    <p:sldId id="278" r:id="rId15"/>
    <p:sldId id="279" r:id="rId16"/>
    <p:sldId id="280" r:id="rId17"/>
    <p:sldId id="284" r:id="rId18"/>
    <p:sldId id="285" r:id="rId19"/>
    <p:sldId id="282" r:id="rId20"/>
    <p:sldId id="283" r:id="rId21"/>
    <p:sldId id="286" r:id="rId22"/>
    <p:sldId id="296" r:id="rId23"/>
    <p:sldId id="274" r:id="rId24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152BC-1DCC-4B4F-924C-E7309790E749}">
          <p14:sldIdLst>
            <p14:sldId id="257"/>
            <p14:sldId id="275"/>
            <p14:sldId id="294"/>
            <p14:sldId id="290"/>
            <p14:sldId id="291"/>
            <p14:sldId id="288"/>
            <p14:sldId id="287"/>
            <p14:sldId id="292"/>
            <p14:sldId id="289"/>
            <p14:sldId id="293"/>
            <p14:sldId id="295"/>
            <p14:sldId id="276"/>
            <p14:sldId id="277"/>
            <p14:sldId id="278"/>
            <p14:sldId id="279"/>
            <p14:sldId id="280"/>
            <p14:sldId id="284"/>
            <p14:sldId id="285"/>
            <p14:sldId id="282"/>
            <p14:sldId id="283"/>
            <p14:sldId id="286"/>
            <p14:sldId id="296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CBE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64" autoAdjust="0"/>
    <p:restoredTop sz="94708" autoAdjust="0"/>
  </p:normalViewPr>
  <p:slideViewPr>
    <p:cSldViewPr snapToGrid="0" snapToObjects="1" showGuides="1">
      <p:cViewPr>
        <p:scale>
          <a:sx n="70" d="100"/>
          <a:sy n="70" d="100"/>
        </p:scale>
        <p:origin x="-402" y="-72"/>
      </p:cViewPr>
      <p:guideLst>
        <p:guide orient="horz" pos="2160"/>
        <p:guide pos="2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6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F4A851D-3E70-4F7D-8B4F-FA789502F55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95F124C-D90F-4437-8E85-9E9FFE9827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13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F124C-D90F-4437-8E85-9E9FFE98270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838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 algn="l" eaLnBrk="1" latinLnBrk="0" hangingPunct="1"/>
            <a:fld id="{B645CE88-157B-43A8-A7BC-B3CB8990307F}" type="datetime1">
              <a:rPr lang="en-US" smtClean="0"/>
              <a:t>5/22/2018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271657" y="2698121"/>
            <a:ext cx="7406640" cy="9144"/>
          </a:xfrm>
          <a:prstGeom prst="rect">
            <a:avLst/>
          </a:prstGeom>
          <a:solidFill>
            <a:schemeClr val="accent3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pPr algn="l" eaLnBrk="1" latinLnBrk="0" hangingPunct="1"/>
            <a:fld id="{2292A2F3-B611-4CEE-9146-77782125A74A}" type="datetime1">
              <a:rPr lang="en-US" smtClean="0"/>
              <a:t>5/22/2018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4A8DBE-03F8-46E7-85F0-0DB40E7BBB5A}" type="datetime1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0CD9CF-8B44-45C7-8E47-C637C26933AF}" type="datetime1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r" eaLnBrk="1" latinLnBrk="0" hangingPunct="1"/>
            <a:endParaRPr kumimoji="0"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l" eaLnBrk="1" latinLnBrk="0" hangingPunct="1"/>
            <a:fld id="{1D0208E0-502B-4982-BBA8-DCD23BF5EA70}" type="datetime1">
              <a:rPr lang="en-US" smtClean="0"/>
              <a:t>5/22/2018</a:t>
            </a:fld>
            <a:endParaRPr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 sz="1600" b="1" dirty="0">
              <a:solidFill>
                <a:schemeClr val="tx2">
                  <a:shade val="90000"/>
                </a:schemeClr>
              </a:solidFill>
              <a:effectLst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41324" y="2285536"/>
            <a:ext cx="8229600" cy="1143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2408237" y="3603625"/>
            <a:ext cx="6262687" cy="2516188"/>
          </a:xfrm>
        </p:spPr>
        <p:txBody>
          <a:bodyPr vert="horz"/>
          <a:lstStyle>
            <a:lvl1pPr marL="0" indent="0" algn="r">
              <a:buFontTx/>
              <a:buNone/>
              <a:defRPr>
                <a:solidFill>
                  <a:schemeClr val="tx1"/>
                </a:solidFill>
              </a:defRPr>
            </a:lvl1pPr>
            <a:lvl2pPr marL="411480" indent="0" algn="r">
              <a:buFontTx/>
              <a:buNone/>
              <a:defRPr/>
            </a:lvl2pPr>
            <a:lvl3pPr marL="630936" indent="0" algn="r">
              <a:buFontTx/>
              <a:buNone/>
              <a:defRPr>
                <a:solidFill>
                  <a:schemeClr val="tx1"/>
                </a:solidFill>
              </a:defRPr>
            </a:lvl3pPr>
            <a:lvl4pPr marL="822960" indent="0" algn="r">
              <a:buFontTx/>
              <a:buNone/>
              <a:defRPr>
                <a:solidFill>
                  <a:schemeClr val="tx1"/>
                </a:solidFill>
              </a:defRPr>
            </a:lvl4pPr>
            <a:lvl5pPr marL="1005840" indent="0" algn="r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Person’s name, </a:t>
            </a:r>
          </a:p>
          <a:p>
            <a:pPr lvl="2"/>
            <a:r>
              <a:rPr lang="en-US" dirty="0" smtClean="0"/>
              <a:t>Location Of Talk</a:t>
            </a:r>
          </a:p>
          <a:p>
            <a:pPr lvl="3"/>
            <a:r>
              <a:rPr lang="en-US" dirty="0" smtClean="0"/>
              <a:t>City, State</a:t>
            </a:r>
          </a:p>
          <a:p>
            <a:pPr lvl="4"/>
            <a:r>
              <a:rPr lang="en-US" dirty="0" smtClean="0"/>
              <a:t>Date</a:t>
            </a:r>
            <a:endParaRPr lang="en-US" dirty="0"/>
          </a:p>
        </p:txBody>
      </p:sp>
      <p:pic>
        <p:nvPicPr>
          <p:cNvPr id="7" name="Picture 6" descr="Stat•Collab_Logo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52" y="632810"/>
            <a:ext cx="4214648" cy="9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875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1C3E26-CC8D-45AF-8F11-92ABDE7A30DD}" type="datetime1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3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rgbClr val="3C4F78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rgbClr val="3C4F78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 algn="l" eaLnBrk="1" latinLnBrk="0" hangingPunct="1"/>
            <a:fld id="{35A7C34B-1EE7-47A8-834E-E465F8099F8F}" type="datetime1">
              <a:rPr lang="en-US" smtClean="0"/>
              <a:t>5/22/2018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BC598F-1189-4858-A177-A92B86E842A9}" type="datetime1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2B80C4-5D78-47D4-A0C5-A7E5E8349959}" type="datetime1">
              <a:rPr lang="en-US" smtClean="0"/>
              <a:t>5/22/2018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lvl1pPr>
              <a:defRPr>
                <a:latin typeface="Minion Pro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inion Pro"/>
              </a:defRPr>
            </a:lvl1pPr>
            <a:extLst/>
          </a:lstStyle>
          <a:p>
            <a:fld id="{A606ACFA-DA96-44E3-AF2B-D5A9FA5A2334}" type="datetime1">
              <a:rPr lang="en-US" smtClean="0"/>
              <a:t>5/22/2018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inion Pro"/>
              </a:defRPr>
            </a:lvl1pPr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5D3959-25E7-4F96-A283-2D77188563F0}" type="datetime1">
              <a:rPr lang="en-US" smtClean="0"/>
              <a:t>5/22/2018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592886-E571-45D5-8B56-343DC94F8FA6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39599" y="441327"/>
            <a:ext cx="8198550" cy="5591351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pPr algn="l" eaLnBrk="1" latinLnBrk="0" hangingPunct="1"/>
            <a:fld id="{5B5E2CDF-6A91-4BD2-A7A8-8EDC41251606}" type="datetime1">
              <a:rPr lang="en-US" smtClean="0"/>
              <a:t>5/22/2018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rgbClr val="3C4F78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rgbClr val="3C4F78"/>
                </a:solidFill>
              </a:defRPr>
            </a:lvl1pPr>
            <a:extLst/>
          </a:lstStyle>
          <a:p>
            <a:fld id="{D91C5236-3517-406B-87E3-F90071B9FD39}" type="datetime1">
              <a:rPr lang="en-US" smtClean="0"/>
              <a:t>5/22/2018</a:t>
            </a:fld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 algn="r" eaLnBrk="1" latinLnBrk="0" hangingPunct="1"/>
            <a:fld id="{8C592886-E571-45D5-8B56-343DC94F8FA6}" type="slidenum">
              <a:rPr kumimoji="0" lang="en-US" smtClean="0"/>
              <a:t>‹#›</a:t>
            </a:fld>
            <a:endParaRPr kumimoji="0" lang="en-US" sz="1600" b="1" dirty="0">
              <a:solidFill>
                <a:schemeClr val="tx2">
                  <a:shade val="90000"/>
                </a:schemeClr>
              </a:solidFill>
              <a:effectLst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100000"/>
        <a:buFont typeface="Arial"/>
        <a:buChar char="•"/>
        <a:defRPr kumimoji="0" sz="2400" kern="1200">
          <a:solidFill>
            <a:srgbClr val="3C4F78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3"/>
        </a:buClr>
        <a:buSzPct val="100000"/>
        <a:buFont typeface="Arial"/>
        <a:buChar char="•"/>
        <a:defRPr kumimoji="0" sz="2400" kern="1200">
          <a:solidFill>
            <a:srgbClr val="3C4F78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Arial"/>
        <a:buChar char="•"/>
        <a:defRPr kumimoji="0" sz="2400" kern="1200">
          <a:solidFill>
            <a:srgbClr val="3C4F78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Arial"/>
        <a:buChar char="•"/>
        <a:defRPr kumimoji="0" sz="2400" kern="1200">
          <a:solidFill>
            <a:srgbClr val="3C4F78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Arial"/>
        <a:buChar char="•"/>
        <a:defRPr kumimoji="0" sz="2400" kern="1200">
          <a:solidFill>
            <a:srgbClr val="3C4F78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moretrials.net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ubmed/12435256" TargetMode="External"/><Relationship Id="rId2" Type="http://schemas.openxmlformats.org/officeDocument/2006/relationships/hyperlink" Target="https://www.ncbi.nlm.nih.gov/pubmed/17715247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324" y="1856096"/>
            <a:ext cx="8229600" cy="157244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Data </a:t>
            </a:r>
            <a:r>
              <a:rPr lang="en-US" sz="3200" dirty="0"/>
              <a:t>sharing by DSMBs: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2800" dirty="0" smtClean="0"/>
              <a:t>Examples </a:t>
            </a:r>
            <a:r>
              <a:rPr lang="en-US" sz="2800" dirty="0"/>
              <a:t>from serving on DSMBs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of </a:t>
            </a:r>
            <a:r>
              <a:rPr lang="en-US" sz="2800" dirty="0"/>
              <a:t>industry and government sponsored trials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Janet Wittes</a:t>
            </a:r>
          </a:p>
          <a:p>
            <a:r>
              <a:rPr lang="en-US" dirty="0" smtClean="0"/>
              <a:t>SCT</a:t>
            </a:r>
          </a:p>
          <a:p>
            <a:r>
              <a:rPr lang="en-US" dirty="0" smtClean="0"/>
              <a:t>22-May-2018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8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from the three stories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Should related DMCs talk to each other?</a:t>
            </a:r>
          </a:p>
          <a:p>
            <a:pPr lvl="1"/>
            <a:r>
              <a:rPr lang="en-US" dirty="0" smtClean="0"/>
              <a:t>My answer: yes</a:t>
            </a:r>
          </a:p>
          <a:p>
            <a:pPr lvl="1"/>
            <a:r>
              <a:rPr lang="en-US" dirty="0" smtClean="0"/>
              <a:t>Should be only one DMC for the related trials</a:t>
            </a:r>
          </a:p>
          <a:p>
            <a:r>
              <a:rPr lang="en-US" dirty="0" smtClean="0"/>
              <a:t>Should DMC member on two related trials inform both trials?</a:t>
            </a:r>
          </a:p>
          <a:p>
            <a:pPr lvl="1"/>
            <a:r>
              <a:rPr lang="en-US" dirty="0" smtClean="0"/>
              <a:t>My answer: yes</a:t>
            </a:r>
          </a:p>
          <a:p>
            <a:r>
              <a:rPr lang="en-US" dirty="0" smtClean="0"/>
              <a:t>What is the obligation of trial DMCs to share data?</a:t>
            </a:r>
          </a:p>
          <a:p>
            <a:pPr lvl="1"/>
            <a:r>
              <a:rPr lang="en-US" dirty="0" smtClean="0"/>
              <a:t>My answer: I don’t know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10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5065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Sharing Data With Others (Not other DMCs)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t>11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92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whom do DMCs talk?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Press, public, friends</a:t>
            </a:r>
          </a:p>
          <a:p>
            <a:r>
              <a:rPr lang="en-US" dirty="0" smtClean="0"/>
              <a:t>Investigators</a:t>
            </a:r>
          </a:p>
          <a:p>
            <a:r>
              <a:rPr lang="en-US" dirty="0" smtClean="0"/>
              <a:t>IRBs</a:t>
            </a:r>
          </a:p>
          <a:p>
            <a:r>
              <a:rPr lang="en-US" dirty="0" smtClean="0"/>
              <a:t>Executive Committee</a:t>
            </a:r>
          </a:p>
          <a:p>
            <a:r>
              <a:rPr lang="en-US" dirty="0" smtClean="0"/>
              <a:t>Sponsor</a:t>
            </a:r>
          </a:p>
          <a:p>
            <a:r>
              <a:rPr lang="en-US" dirty="0" smtClean="0"/>
              <a:t>Regulators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12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0037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whom do DMCs talk?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trike="sngStrike" dirty="0"/>
              <a:t>Press, public, friends</a:t>
            </a:r>
          </a:p>
          <a:p>
            <a:r>
              <a:rPr lang="en-US" strike="sngStrike" dirty="0" smtClean="0"/>
              <a:t>Investigators</a:t>
            </a:r>
          </a:p>
          <a:p>
            <a:r>
              <a:rPr lang="en-US" dirty="0" smtClean="0"/>
              <a:t>IRBs - indirectly</a:t>
            </a:r>
          </a:p>
          <a:p>
            <a:r>
              <a:rPr lang="en-US" dirty="0" smtClean="0"/>
              <a:t>Executive Committee</a:t>
            </a:r>
          </a:p>
          <a:p>
            <a:r>
              <a:rPr lang="en-US" dirty="0" smtClean="0"/>
              <a:t>Sponsor</a:t>
            </a:r>
          </a:p>
          <a:p>
            <a:r>
              <a:rPr lang="en-US" dirty="0" smtClean="0"/>
              <a:t>Regulators – if they ask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13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03715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they say?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Efficacy</a:t>
            </a:r>
          </a:p>
          <a:p>
            <a:r>
              <a:rPr lang="en-US" dirty="0" smtClean="0"/>
              <a:t>Disposition</a:t>
            </a:r>
          </a:p>
          <a:p>
            <a:r>
              <a:rPr lang="en-US" dirty="0" smtClean="0"/>
              <a:t>Endpoints</a:t>
            </a:r>
          </a:p>
          <a:p>
            <a:r>
              <a:rPr lang="en-US" dirty="0" smtClean="0"/>
              <a:t>Safety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14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3626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they say?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trike="sngStrike" dirty="0" smtClean="0"/>
              <a:t>Efficacy</a:t>
            </a:r>
          </a:p>
          <a:p>
            <a:pPr>
              <a:tabLst>
                <a:tab pos="2743200" algn="ctr"/>
              </a:tabLst>
            </a:pPr>
            <a:r>
              <a:rPr lang="en-US" dirty="0" smtClean="0"/>
              <a:t>Disposition – 	need to know</a:t>
            </a:r>
          </a:p>
          <a:p>
            <a:pPr>
              <a:tabLst>
                <a:tab pos="2743200" algn="ctr"/>
              </a:tabLst>
            </a:pPr>
            <a:r>
              <a:rPr lang="en-US" dirty="0" smtClean="0"/>
              <a:t>Endpoints</a:t>
            </a:r>
            <a:r>
              <a:rPr lang="en-US" dirty="0"/>
              <a:t> – </a:t>
            </a:r>
            <a:r>
              <a:rPr lang="en-US" dirty="0" smtClean="0"/>
              <a:t>	need to know</a:t>
            </a:r>
          </a:p>
          <a:p>
            <a:pPr>
              <a:tabLst>
                <a:tab pos="3084513" algn="ctr"/>
              </a:tabLst>
            </a:pPr>
            <a:r>
              <a:rPr lang="en-US" dirty="0" smtClean="0"/>
              <a:t>Safety        -	aye, there’s the rub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15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66390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Traditional view of what to say about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DMCs: reluctant to identify harms unless they are “sure”</a:t>
            </a:r>
          </a:p>
          <a:p>
            <a:pPr lvl="1"/>
            <a:r>
              <a:rPr lang="en-US" dirty="0" smtClean="0"/>
              <a:t>Don’t worry participants and study leadership prematurely</a:t>
            </a:r>
          </a:p>
          <a:p>
            <a:pPr lvl="1"/>
            <a:r>
              <a:rPr lang="en-US" dirty="0" smtClean="0"/>
              <a:t>View their role as making risk/benefit</a:t>
            </a:r>
          </a:p>
          <a:p>
            <a:pPr lvl="1"/>
            <a:r>
              <a:rPr lang="en-US" dirty="0" smtClean="0"/>
              <a:t>If we mention harm, it means the product is effective</a:t>
            </a:r>
          </a:p>
          <a:p>
            <a:r>
              <a:rPr lang="en-US" dirty="0" smtClean="0"/>
              <a:t>Problem: many DMC reports badly structured and hide harms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16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629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hide harms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17</a:t>
            </a:fld>
            <a:endParaRPr kumimoji="0"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637" y="2651919"/>
            <a:ext cx="58007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8380" y="1787857"/>
            <a:ext cx="7940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Many DMC reports fail to provide data in a way that enhances ability to identify harms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4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of hiding harms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5% rule</a:t>
            </a:r>
          </a:p>
          <a:p>
            <a:r>
              <a:rPr lang="en-US" dirty="0" smtClean="0"/>
              <a:t>Use System Organ Class (broad)+Preferred Terms (narrow)</a:t>
            </a:r>
          </a:p>
          <a:p>
            <a:r>
              <a:rPr lang="en-US" dirty="0" smtClean="0"/>
              <a:t>Keep “investigations” separate from SOC</a:t>
            </a:r>
          </a:p>
          <a:p>
            <a:r>
              <a:rPr lang="en-US" dirty="0" smtClean="0"/>
              <a:t>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18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6915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Guidance on expedited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it affect DMC’s behavior?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19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05235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Three stories about data-sharing between DSMBs  (or not)</a:t>
            </a:r>
          </a:p>
          <a:p>
            <a:pPr lvl="1"/>
            <a:r>
              <a:rPr lang="en-US" dirty="0" smtClean="0"/>
              <a:t>Two identical trials of participants with Type II diabetes</a:t>
            </a:r>
          </a:p>
          <a:p>
            <a:pPr lvl="1"/>
            <a:r>
              <a:rPr lang="en-US" dirty="0" smtClean="0"/>
              <a:t>HA-1A: </a:t>
            </a:r>
            <a:r>
              <a:rPr lang="en-US" dirty="0"/>
              <a:t>Human monoclonal antibody to endotoxin</a:t>
            </a:r>
          </a:p>
          <a:p>
            <a:pPr lvl="2"/>
            <a:r>
              <a:rPr lang="en-US" dirty="0" smtClean="0"/>
              <a:t>Trials of meningococcemia in children and sepsis</a:t>
            </a:r>
          </a:p>
          <a:p>
            <a:pPr lvl="1"/>
            <a:r>
              <a:rPr lang="en-US" dirty="0" smtClean="0"/>
              <a:t>The Woman’s Health Initiative</a:t>
            </a:r>
          </a:p>
          <a:p>
            <a:r>
              <a:rPr lang="en-US" dirty="0" smtClean="0"/>
              <a:t>With whom (and what) should DSMBs share? 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2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4465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missing?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know when to tell Sponsor about harms</a:t>
            </a:r>
          </a:p>
          <a:p>
            <a:r>
              <a:rPr lang="en-US" dirty="0" smtClean="0"/>
              <a:t>What related studies are happening?</a:t>
            </a:r>
          </a:p>
          <a:p>
            <a:pPr lvl="1"/>
            <a:r>
              <a:rPr lang="en-US" dirty="0" smtClean="0"/>
              <a:t>Do they have DMCs?</a:t>
            </a:r>
          </a:p>
          <a:p>
            <a:pPr lvl="1"/>
            <a:r>
              <a:rPr lang="en-US" dirty="0" smtClean="0"/>
              <a:t>Should chairs talk to each other?</a:t>
            </a:r>
          </a:p>
          <a:p>
            <a:pPr lvl="2"/>
            <a:r>
              <a:rPr lang="en-US" dirty="0" smtClean="0"/>
              <a:t>Are there guidelines for when?</a:t>
            </a:r>
          </a:p>
          <a:p>
            <a:pPr lvl="2"/>
            <a:r>
              <a:rPr lang="en-US" dirty="0" smtClean="0"/>
              <a:t>Who talks?</a:t>
            </a:r>
          </a:p>
          <a:p>
            <a:pPr lvl="2"/>
            <a:r>
              <a:rPr lang="en-US" dirty="0" smtClean="0"/>
              <a:t>What gets shared?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20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059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outstanding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do we tell Exec Committee/Sponsor about</a:t>
            </a:r>
          </a:p>
          <a:p>
            <a:pPr lvl="1"/>
            <a:r>
              <a:rPr lang="en-US" dirty="0" smtClean="0"/>
              <a:t>Disposition?</a:t>
            </a:r>
          </a:p>
          <a:p>
            <a:pPr lvl="1"/>
            <a:r>
              <a:rPr lang="en-US" dirty="0" smtClean="0"/>
              <a:t>Event rates?</a:t>
            </a:r>
          </a:p>
          <a:p>
            <a:pPr lvl="1"/>
            <a:r>
              <a:rPr lang="en-US" dirty="0" smtClean="0"/>
              <a:t>How much detail?</a:t>
            </a:r>
          </a:p>
          <a:p>
            <a:r>
              <a:rPr lang="en-US" dirty="0" smtClean="0"/>
              <a:t>What are the standards for sharing across DMCs?</a:t>
            </a:r>
          </a:p>
          <a:p>
            <a:r>
              <a:rPr lang="en-US" dirty="0" smtClean="0"/>
              <a:t>When do harms get out of the DMC?</a:t>
            </a:r>
          </a:p>
          <a:p>
            <a:pPr lvl="1"/>
            <a:r>
              <a:rPr lang="en-US" dirty="0" smtClean="0"/>
              <a:t>To whom does the information go?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21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0802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470025"/>
          </a:xfrm>
        </p:spPr>
        <p:txBody>
          <a:bodyPr>
            <a:noAutofit/>
          </a:bodyPr>
          <a:lstStyle/>
          <a:p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For more information:</a:t>
            </a:r>
            <a:br>
              <a:rPr lang="en-GB" sz="2800" dirty="0" smtClean="0"/>
            </a:br>
            <a:r>
              <a:rPr lang="en-GB" sz="2800" dirty="0" smtClean="0"/>
              <a:t>&amp; To </a:t>
            </a:r>
            <a:r>
              <a:rPr lang="en-GB" sz="2800" dirty="0" smtClean="0"/>
              <a:t>Join: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/>
              <a:t/>
            </a:r>
            <a:br>
              <a:rPr lang="en-GB" sz="2800" dirty="0"/>
            </a:br>
            <a:r>
              <a:rPr lang="en-GB" sz="2000" dirty="0"/>
              <a:t>v</a:t>
            </a:r>
            <a:r>
              <a:rPr lang="en-GB" sz="2000" dirty="0" smtClean="0"/>
              <a:t>isit: moretrials.net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email: tim.sprosen@ndph.ox.ac.uk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GB" sz="2800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77" y="4797152"/>
            <a:ext cx="3453815" cy="1017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089" y="3868069"/>
            <a:ext cx="778858" cy="757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47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David Sackett’s admonition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‘[P]</a:t>
            </a:r>
            <a:r>
              <a:rPr lang="en-US" dirty="0" err="1"/>
              <a:t>er</a:t>
            </a:r>
            <a:r>
              <a:rPr lang="en-US" dirty="0"/>
              <a:t>-protocol’ analyses confined to compliant patients are inherently invalid, and I consider them nefarious when carried out by folks who know better.” – </a:t>
            </a:r>
          </a:p>
          <a:p>
            <a:pPr lvl="3"/>
            <a:r>
              <a:rPr lang="en-US" dirty="0"/>
              <a:t>David Sackett, unfinished manuscript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23</a:t>
            </a:fld>
            <a:endParaRPr kumimoji="0"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xmlns:lc="http://schemas.openxmlformats.org/drawingml/2006/lockedCanvas" id="{789CFF74-28EE-48BB-9813-ECF39C70049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387" y="3429317"/>
            <a:ext cx="2151191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330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The Stories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t>3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6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identical trials of Type II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Early 90’s</a:t>
            </a:r>
          </a:p>
          <a:p>
            <a:r>
              <a:rPr lang="en-US" dirty="0" smtClean="0"/>
              <a:t>Two identically designed trials to satisfy FDA’s two-trials “rule”</a:t>
            </a:r>
          </a:p>
          <a:p>
            <a:pPr lvl="1"/>
            <a:r>
              <a:rPr lang="en-US" dirty="0" smtClean="0"/>
              <a:t>Different centers, randomly allotted to the two trials</a:t>
            </a:r>
          </a:p>
          <a:p>
            <a:pPr lvl="1"/>
            <a:r>
              <a:rPr lang="en-US" dirty="0" smtClean="0"/>
              <a:t>Two different DSMBs – no overlap between us</a:t>
            </a:r>
          </a:p>
          <a:p>
            <a:pPr lvl="1"/>
            <a:r>
              <a:rPr lang="en-US" dirty="0" smtClean="0"/>
              <a:t>BUT, each chairman was given the other one’s name</a:t>
            </a:r>
          </a:p>
          <a:p>
            <a:r>
              <a:rPr lang="en-US" dirty="0" smtClean="0"/>
              <a:t>We saw all sorts of harms – nothing alarming by itself</a:t>
            </a:r>
          </a:p>
          <a:p>
            <a:pPr lvl="1"/>
            <a:r>
              <a:rPr lang="en-US" dirty="0" smtClean="0"/>
              <a:t>BUT, not a hint of benefit</a:t>
            </a:r>
          </a:p>
          <a:p>
            <a:pPr lvl="1"/>
            <a:r>
              <a:rPr lang="en-US" dirty="0" smtClean="0"/>
              <a:t>We wanted to recommend stopping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4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74480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identical trials of Type II diabetes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dirty="0" smtClean="0">
                <a:solidFill>
                  <a:srgbClr val="C2CBE0"/>
                </a:solidFill>
              </a:rPr>
              <a:t>We saw all sorts of harms – nothing alarming by itself</a:t>
            </a:r>
          </a:p>
          <a:p>
            <a:pPr lvl="1"/>
            <a:r>
              <a:rPr lang="en-US" dirty="0" smtClean="0">
                <a:solidFill>
                  <a:srgbClr val="C2CBE0"/>
                </a:solidFill>
              </a:rPr>
              <a:t>Not a hint of benefit</a:t>
            </a:r>
          </a:p>
          <a:p>
            <a:pPr lvl="1"/>
            <a:r>
              <a:rPr lang="en-US" dirty="0" smtClean="0">
                <a:solidFill>
                  <a:srgbClr val="C2CBE0"/>
                </a:solidFill>
              </a:rPr>
              <a:t>We wanted to recommend stopping</a:t>
            </a:r>
          </a:p>
          <a:p>
            <a:r>
              <a:rPr lang="en-US" dirty="0" smtClean="0"/>
              <a:t>So, the two chairmen spoke</a:t>
            </a:r>
          </a:p>
          <a:p>
            <a:pPr lvl="1"/>
            <a:r>
              <a:rPr lang="en-US" dirty="0" smtClean="0"/>
              <a:t>The other was seeing the same harms</a:t>
            </a:r>
          </a:p>
          <a:p>
            <a:pPr lvl="1"/>
            <a:r>
              <a:rPr lang="en-US" dirty="0" smtClean="0"/>
              <a:t>No hint of benefit</a:t>
            </a:r>
          </a:p>
          <a:p>
            <a:r>
              <a:rPr lang="en-US" dirty="0" smtClean="0"/>
              <a:t>We collectively recommended stopping both</a:t>
            </a:r>
          </a:p>
          <a:p>
            <a:r>
              <a:rPr lang="en-US" dirty="0" smtClean="0"/>
              <a:t>Company went belly-up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5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7800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HA-1A</a:t>
            </a:r>
            <a:r>
              <a:rPr lang="en-US" sz="3200" dirty="0"/>
              <a:t> </a:t>
            </a:r>
            <a:r>
              <a:rPr lang="en-US" sz="3200" dirty="0" smtClean="0"/>
              <a:t>for meningococcal septic shock</a:t>
            </a:r>
            <a:br>
              <a:rPr lang="en-US" sz="3200" dirty="0" smtClean="0"/>
            </a:br>
            <a:r>
              <a:rPr lang="en-US" sz="3200" dirty="0" smtClean="0"/>
              <a:t> in children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High initial </a:t>
            </a:r>
            <a:r>
              <a:rPr lang="en-US" dirty="0"/>
              <a:t>plasma endotoxin </a:t>
            </a:r>
            <a:r>
              <a:rPr lang="en-US" dirty="0" smtClean="0"/>
              <a:t>levels predictive of outcome</a:t>
            </a:r>
          </a:p>
          <a:p>
            <a:r>
              <a:rPr lang="en-US" dirty="0" smtClean="0"/>
              <a:t>Double-blind</a:t>
            </a:r>
            <a:r>
              <a:rPr lang="en-US" dirty="0"/>
              <a:t>, randomized, placebo-controlled trial </a:t>
            </a:r>
            <a:r>
              <a:rPr lang="en-US" dirty="0" smtClean="0"/>
              <a:t>(n </a:t>
            </a:r>
            <a:r>
              <a:rPr lang="en-US" dirty="0"/>
              <a:t>= </a:t>
            </a:r>
            <a:r>
              <a:rPr lang="en-US" dirty="0" smtClean="0"/>
              <a:t>270)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ompared effectiveness </a:t>
            </a:r>
            <a:r>
              <a:rPr lang="en-US" dirty="0"/>
              <a:t>of HA-1A </a:t>
            </a:r>
            <a:r>
              <a:rPr lang="en-US" dirty="0" smtClean="0"/>
              <a:t> to placebo </a:t>
            </a:r>
          </a:p>
          <a:p>
            <a:pPr lvl="1"/>
            <a:r>
              <a:rPr lang="en-US" dirty="0" smtClean="0"/>
              <a:t>Endpoint: 28-day </a:t>
            </a:r>
            <a:r>
              <a:rPr lang="en-US" dirty="0"/>
              <a:t>all-cause mortality </a:t>
            </a:r>
            <a:r>
              <a:rPr lang="en-US" dirty="0" smtClean="0"/>
              <a:t>rate</a:t>
            </a:r>
          </a:p>
          <a:p>
            <a:r>
              <a:rPr lang="en-US" dirty="0" smtClean="0"/>
              <a:t>What we saw during the trial: no difference</a:t>
            </a:r>
          </a:p>
          <a:p>
            <a:r>
              <a:rPr lang="en-US" dirty="0" smtClean="0"/>
              <a:t>Should we recommend stopping?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1800" dirty="0" err="1" smtClean="0"/>
              <a:t>Derkx</a:t>
            </a:r>
            <a:r>
              <a:rPr lang="en-US" sz="1800" dirty="0" smtClean="0"/>
              <a:t>, Wittes, McCloskey (1999). Randomized</a:t>
            </a:r>
            <a:r>
              <a:rPr lang="en-US" sz="1800" dirty="0"/>
              <a:t>, </a:t>
            </a:r>
            <a:r>
              <a:rPr lang="en-US" sz="1800" dirty="0" smtClean="0"/>
              <a:t>placebo-controlled trial </a:t>
            </a:r>
            <a:r>
              <a:rPr lang="en-US" sz="1800" dirty="0"/>
              <a:t>of </a:t>
            </a:r>
            <a:r>
              <a:rPr lang="en-US" sz="1800" dirty="0" smtClean="0"/>
              <a:t>HA-1A in children </a:t>
            </a:r>
            <a:r>
              <a:rPr lang="en-US" sz="1800" dirty="0"/>
              <a:t>with </a:t>
            </a:r>
            <a:r>
              <a:rPr lang="en-US" sz="1800" dirty="0" smtClean="0"/>
              <a:t>meningococcal septic shock. </a:t>
            </a:r>
            <a:r>
              <a:rPr lang="en-US" sz="1800" i="1" dirty="0" smtClean="0"/>
              <a:t>Clinical Infectious Diseases </a:t>
            </a:r>
            <a:r>
              <a:rPr lang="en-US" sz="1800" dirty="0" smtClean="0"/>
              <a:t>28:770-7.</a:t>
            </a: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6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0496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CHESS trial: HA-1A for septic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Randomized, double-blind ~1600 people</a:t>
            </a:r>
          </a:p>
          <a:p>
            <a:r>
              <a:rPr lang="en-US" dirty="0" smtClean="0"/>
              <a:t>Endpoint: 14-day mortality</a:t>
            </a:r>
          </a:p>
          <a:p>
            <a:r>
              <a:rPr lang="en-US" dirty="0" smtClean="0"/>
              <a:t>Results: </a:t>
            </a:r>
          </a:p>
          <a:p>
            <a:pPr lvl="1"/>
            <a:r>
              <a:rPr lang="en-US" dirty="0" smtClean="0"/>
              <a:t>No obvious benefit in patients with gram-negative sepsis</a:t>
            </a:r>
          </a:p>
          <a:p>
            <a:pPr lvl="1"/>
            <a:r>
              <a:rPr lang="en-US" dirty="0" smtClean="0"/>
              <a:t>14 day mortality higher in those without gram-negative sepsis (41% HA-1A, 38% placebo); p=0.07</a:t>
            </a:r>
          </a:p>
          <a:p>
            <a:pPr lvl="1"/>
            <a:r>
              <a:rPr lang="en-US" dirty="0" smtClean="0"/>
              <a:t>DSMB stopped the study early</a:t>
            </a:r>
          </a:p>
          <a:p>
            <a:pPr lvl="1"/>
            <a:r>
              <a:rPr lang="en-US" dirty="0" smtClean="0"/>
              <a:t>Same finding had been seen in earlier pivotal trial</a:t>
            </a:r>
          </a:p>
          <a:p>
            <a:r>
              <a:rPr lang="en-US" dirty="0" smtClean="0"/>
              <a:t>Conclusion: “HA-1A </a:t>
            </a:r>
            <a:r>
              <a:rPr lang="en-US" dirty="0"/>
              <a:t>appears to increase mortality in a substantial number of patients with septic shock, and it should not be used for this syndrome</a:t>
            </a:r>
            <a:r>
              <a:rPr lang="en-US" dirty="0" smtClean="0"/>
              <a:t>.”</a:t>
            </a:r>
          </a:p>
          <a:p>
            <a:pPr marL="0" indent="0">
              <a:buNone/>
            </a:pPr>
            <a:endParaRPr lang="en-US" sz="1900" dirty="0" smtClean="0">
              <a:solidFill>
                <a:schemeClr val="accent3"/>
              </a:solidFill>
            </a:endParaRPr>
          </a:p>
          <a:p>
            <a:pPr marL="0" indent="0">
              <a:buNone/>
            </a:pPr>
            <a:endParaRPr lang="en-US" sz="1900" dirty="0">
              <a:solidFill>
                <a:schemeClr val="accent3"/>
              </a:solidFill>
            </a:endParaRPr>
          </a:p>
          <a:p>
            <a:pPr marL="0" indent="0">
              <a:buNone/>
            </a:pPr>
            <a:r>
              <a:rPr lang="en-US" sz="1900" dirty="0" smtClean="0">
                <a:solidFill>
                  <a:schemeClr val="accent3"/>
                </a:solidFill>
              </a:rPr>
              <a:t>McCloskey RV, </a:t>
            </a:r>
            <a:r>
              <a:rPr lang="en-US" sz="1900" dirty="0" err="1" smtClean="0">
                <a:solidFill>
                  <a:schemeClr val="accent3"/>
                </a:solidFill>
              </a:rPr>
              <a:t>Straube</a:t>
            </a:r>
            <a:r>
              <a:rPr lang="en-US" sz="1900" dirty="0" smtClean="0">
                <a:solidFill>
                  <a:schemeClr val="accent3"/>
                </a:solidFill>
              </a:rPr>
              <a:t> RC, Sanders C, Smith SM, Smith CR (1994). Treatment </a:t>
            </a:r>
            <a:r>
              <a:rPr lang="en-US" sz="1900" dirty="0">
                <a:solidFill>
                  <a:schemeClr val="accent3"/>
                </a:solidFill>
              </a:rPr>
              <a:t>of septic shock with human monoclonal antibody HA-1A. </a:t>
            </a:r>
            <a:r>
              <a:rPr lang="en-US" sz="1900" dirty="0" smtClean="0">
                <a:solidFill>
                  <a:schemeClr val="accent3"/>
                </a:solidFill>
              </a:rPr>
              <a:t>Ann </a:t>
            </a:r>
            <a:r>
              <a:rPr lang="en-US" sz="1900" dirty="0" err="1" smtClean="0">
                <a:solidFill>
                  <a:schemeClr val="accent3"/>
                </a:solidFill>
              </a:rPr>
              <a:t>Int</a:t>
            </a:r>
            <a:r>
              <a:rPr lang="en-US" sz="1900" dirty="0" smtClean="0">
                <a:solidFill>
                  <a:schemeClr val="accent3"/>
                </a:solidFill>
              </a:rPr>
              <a:t> Med 121:1-5.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7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3816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 to meningococcal septic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CHESS trial ended</a:t>
            </a:r>
          </a:p>
          <a:p>
            <a:r>
              <a:rPr lang="en-US" dirty="0" smtClean="0"/>
              <a:t>One of our DSMB members: “I was on the CHESS DSMB”</a:t>
            </a:r>
          </a:p>
          <a:p>
            <a:r>
              <a:rPr lang="en-US" dirty="0" smtClean="0"/>
              <a:t>Reaction of the DSMB</a:t>
            </a:r>
          </a:p>
          <a:p>
            <a:pPr lvl="1"/>
            <a:r>
              <a:rPr lang="en-US" dirty="0" smtClean="0"/>
              <a:t>The dual member: “I was supposed to keep data confidential”</a:t>
            </a:r>
          </a:p>
          <a:p>
            <a:pPr lvl="1"/>
            <a:r>
              <a:rPr lang="en-US" dirty="0" smtClean="0"/>
              <a:t>The other members: OMG</a:t>
            </a:r>
          </a:p>
          <a:p>
            <a:r>
              <a:rPr lang="en-US" dirty="0" smtClean="0"/>
              <a:t>Study results: 28-day mortality rate</a:t>
            </a:r>
          </a:p>
          <a:p>
            <a:pPr lvl="1"/>
            <a:r>
              <a:rPr lang="en-US" dirty="0" smtClean="0"/>
              <a:t>Placebo: </a:t>
            </a:r>
            <a:r>
              <a:rPr lang="en-US" dirty="0"/>
              <a:t>28</a:t>
            </a:r>
            <a:r>
              <a:rPr lang="en-US" dirty="0" smtClean="0"/>
              <a:t>%</a:t>
            </a:r>
          </a:p>
          <a:p>
            <a:pPr lvl="1"/>
            <a:r>
              <a:rPr lang="en-US" dirty="0" smtClean="0"/>
              <a:t>HA-1A: </a:t>
            </a:r>
            <a:r>
              <a:rPr lang="en-US" dirty="0"/>
              <a:t>18</a:t>
            </a:r>
            <a:r>
              <a:rPr lang="en-US" dirty="0" smtClean="0"/>
              <a:t>%;</a:t>
            </a:r>
          </a:p>
          <a:p>
            <a:pPr lvl="1"/>
            <a:r>
              <a:rPr lang="en-US" i="1" dirty="0" smtClean="0"/>
              <a:t>P</a:t>
            </a:r>
            <a:r>
              <a:rPr lang="en-US" dirty="0"/>
              <a:t> = .</a:t>
            </a:r>
            <a:r>
              <a:rPr lang="en-US" dirty="0" smtClean="0"/>
              <a:t>11 (Fisher's </a:t>
            </a:r>
            <a:r>
              <a:rPr lang="en-US" dirty="0"/>
              <a:t>exact </a:t>
            </a:r>
            <a:r>
              <a:rPr lang="en-US" dirty="0" smtClean="0"/>
              <a:t>test)</a:t>
            </a:r>
            <a:r>
              <a:rPr lang="en-US" dirty="0"/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8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22996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 and WAVE- two NHLBI trials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WHI  - 2 large randomized placebo-controlled studies of hormone replacement therapy</a:t>
            </a:r>
          </a:p>
          <a:p>
            <a:pPr lvl="1"/>
            <a:r>
              <a:rPr lang="en-US" dirty="0" smtClean="0"/>
              <a:t>Lots of data strongly suggested benefit on coronary disease</a:t>
            </a:r>
          </a:p>
          <a:p>
            <a:pPr lvl="1"/>
            <a:r>
              <a:rPr lang="en-US" dirty="0" smtClean="0"/>
              <a:t>10-member DSMB -  early data from the trials showed increased MI rate</a:t>
            </a:r>
          </a:p>
          <a:p>
            <a:pPr lvl="1"/>
            <a:r>
              <a:rPr lang="en-US" dirty="0" smtClean="0"/>
              <a:t>Was it real?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WAVE – smaller trial, same population, looking at coronary atherosclerosis</a:t>
            </a:r>
          </a:p>
          <a:p>
            <a:pPr lvl="1"/>
            <a:r>
              <a:rPr lang="en-US" dirty="0" smtClean="0"/>
              <a:t>DSMB charge to me: find out what WAVE is showing  </a:t>
            </a:r>
            <a:r>
              <a:rPr lang="en-US" dirty="0">
                <a:hlinkClick r:id="rId2"/>
              </a:rPr>
              <a:t/>
            </a:r>
            <a:br>
              <a:rPr lang="en-US" dirty="0">
                <a:hlinkClick r:id="rId2"/>
              </a:rPr>
            </a:b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sz="2100" b="1" dirty="0" smtClean="0"/>
          </a:p>
          <a:p>
            <a:pPr marL="0" indent="0">
              <a:buNone/>
            </a:pPr>
            <a:endParaRPr lang="en-US" sz="2100" b="1" dirty="0"/>
          </a:p>
          <a:p>
            <a:pPr marL="0" indent="0">
              <a:buNone/>
            </a:pPr>
            <a:r>
              <a:rPr lang="en-US" sz="2100" b="1" dirty="0" smtClean="0"/>
              <a:t>Wittes, et al. (2007) Monitoring </a:t>
            </a:r>
            <a:r>
              <a:rPr lang="en-US" sz="2100" b="1" dirty="0"/>
              <a:t>the randomized trials of the Women's Health Initiative: the experience of the Data and Safety Monitoring Board</a:t>
            </a:r>
            <a:r>
              <a:rPr lang="en-US" sz="2100" b="1" dirty="0" smtClean="0"/>
              <a:t>. </a:t>
            </a:r>
            <a:r>
              <a:rPr lang="en-US" sz="2100" b="1" dirty="0" err="1" smtClean="0"/>
              <a:t>Clin</a:t>
            </a:r>
            <a:r>
              <a:rPr lang="en-US" sz="2100" b="1" dirty="0" smtClean="0"/>
              <a:t> Trial 4:218-34</a:t>
            </a:r>
            <a:endParaRPr lang="en-US" sz="2100" dirty="0"/>
          </a:p>
          <a:p>
            <a:endParaRPr lang="en-US" sz="2100" u="sng" dirty="0" smtClean="0">
              <a:hlinkClick r:id="rId3" tooltip="JAMA."/>
            </a:endParaRPr>
          </a:p>
          <a:p>
            <a:pPr marL="0" indent="0">
              <a:buNone/>
            </a:pPr>
            <a:r>
              <a:rPr lang="en-US" sz="2100" b="1" dirty="0" smtClean="0"/>
              <a:t>Waters DD, </a:t>
            </a:r>
            <a:r>
              <a:rPr lang="en-US" sz="2100" b="1" dirty="0"/>
              <a:t>et </a:t>
            </a:r>
            <a:r>
              <a:rPr lang="en-US" sz="2100" b="1" dirty="0" smtClean="0"/>
              <a:t>al. (2002). </a:t>
            </a:r>
            <a:r>
              <a:rPr lang="en-US" sz="2100" b="1" dirty="0"/>
              <a:t>Effects of hormone replacement therapy and antioxidant vitamin supplements on coronary atherosclerosis in postmenopausal women: a randomized controlled trial</a:t>
            </a:r>
            <a:r>
              <a:rPr lang="en-US" sz="2100" b="1" dirty="0" smtClean="0"/>
              <a:t>. </a:t>
            </a:r>
            <a:r>
              <a:rPr lang="en-US" sz="2100" b="1" dirty="0"/>
              <a:t> </a:t>
            </a:r>
            <a:r>
              <a:rPr lang="en-US" sz="2100" b="1" dirty="0" smtClean="0"/>
              <a:t>JAMA 288:2432-40.</a:t>
            </a:r>
            <a:endParaRPr lang="en-US" sz="2100" b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t>9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1667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owerpoint Template">
  <a:themeElements>
    <a:clrScheme name="Custom 9">
      <a:dk1>
        <a:srgbClr val="535B6B"/>
      </a:dk1>
      <a:lt1>
        <a:srgbClr val="B3C6DE"/>
      </a:lt1>
      <a:dk2>
        <a:srgbClr val="3C4F78"/>
      </a:dk2>
      <a:lt2>
        <a:srgbClr val="6D778F"/>
      </a:lt2>
      <a:accent1>
        <a:srgbClr val="003E86"/>
      </a:accent1>
      <a:accent2>
        <a:srgbClr val="C69200"/>
      </a:accent2>
      <a:accent3>
        <a:srgbClr val="405380"/>
      </a:accent3>
      <a:accent4>
        <a:srgbClr val="80A6FF"/>
      </a:accent4>
      <a:accent5>
        <a:srgbClr val="004DFF"/>
      </a:accent5>
      <a:accent6>
        <a:srgbClr val="002680"/>
      </a:accent6>
      <a:hlink>
        <a:srgbClr val="FFC000"/>
      </a:hlink>
      <a:folHlink>
        <a:srgbClr val="C0C000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961</TotalTime>
  <Words>893</Words>
  <Application>Microsoft Office PowerPoint</Application>
  <PresentationFormat>On-screen Show (4:3)</PresentationFormat>
  <Paragraphs>171</Paragraphs>
  <Slides>23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Powerpoint Template</vt:lpstr>
      <vt:lpstr>Data sharing by DSMBs:  Examples from serving on DSMBs  of industry and government sponsored trials </vt:lpstr>
      <vt:lpstr>Outline</vt:lpstr>
      <vt:lpstr>Part 1: The Stories</vt:lpstr>
      <vt:lpstr>Two identical trials of Type II diabetes</vt:lpstr>
      <vt:lpstr>Two identical trials of Type II diabetes</vt:lpstr>
      <vt:lpstr>HA-1A for meningococcal septic shock  in children</vt:lpstr>
      <vt:lpstr>CHESS trial: HA-1A for septic shock</vt:lpstr>
      <vt:lpstr>Back to meningococcal septic shock</vt:lpstr>
      <vt:lpstr>WHI and WAVE- two NHLBI trials</vt:lpstr>
      <vt:lpstr>Questions from the three stories</vt:lpstr>
      <vt:lpstr>Part 2: Sharing Data With Others (Not other DMCs)</vt:lpstr>
      <vt:lpstr>To whom do DMCs talk?</vt:lpstr>
      <vt:lpstr>To whom do DMCs talk?</vt:lpstr>
      <vt:lpstr>What do they say?</vt:lpstr>
      <vt:lpstr>What do they say?</vt:lpstr>
      <vt:lpstr>Traditional view of what to say about safety</vt:lpstr>
      <vt:lpstr>How to hide harms</vt:lpstr>
      <vt:lpstr>Methods of hiding harms</vt:lpstr>
      <vt:lpstr>Guidance on expedited reporting</vt:lpstr>
      <vt:lpstr>What are we missing?</vt:lpstr>
      <vt:lpstr>Questions outstanding</vt:lpstr>
      <vt:lpstr> For more information: &amp; To Join:  visit: moretrials.net  email: tim.sprosen@ndph.ox.ac.uk </vt:lpstr>
      <vt:lpstr>David Sackett’s admonition</vt:lpstr>
    </vt:vector>
  </TitlesOfParts>
  <Company>SCI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Janet</dc:creator>
  <cp:lastModifiedBy>Janet Wittes</cp:lastModifiedBy>
  <cp:revision>95</cp:revision>
  <cp:lastPrinted>2018-05-16T20:01:30Z</cp:lastPrinted>
  <dcterms:created xsi:type="dcterms:W3CDTF">2015-06-01T16:06:21Z</dcterms:created>
  <dcterms:modified xsi:type="dcterms:W3CDTF">2018-05-22T16:44:14Z</dcterms:modified>
</cp:coreProperties>
</file>